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6" r:id="rId3"/>
    <p:sldId id="285" r:id="rId4"/>
    <p:sldId id="287" r:id="rId5"/>
    <p:sldId id="363" r:id="rId6"/>
    <p:sldId id="293" r:id="rId7"/>
    <p:sldId id="296" r:id="rId8"/>
    <p:sldId id="298" r:id="rId9"/>
    <p:sldId id="299" r:id="rId10"/>
    <p:sldId id="365" r:id="rId11"/>
    <p:sldId id="301" r:id="rId12"/>
    <p:sldId id="364" r:id="rId13"/>
    <p:sldId id="302" r:id="rId14"/>
    <p:sldId id="304" r:id="rId15"/>
    <p:sldId id="305" r:id="rId16"/>
    <p:sldId id="357" r:id="rId17"/>
    <p:sldId id="360" r:id="rId18"/>
    <p:sldId id="3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8" autoAdjust="0"/>
    <p:restoredTop sz="77889" autoAdjust="0"/>
  </p:normalViewPr>
  <p:slideViewPr>
    <p:cSldViewPr snapToGrid="0">
      <p:cViewPr varScale="1">
        <p:scale>
          <a:sx n="87" d="100"/>
          <a:sy n="87" d="100"/>
        </p:scale>
        <p:origin x="113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98A05-C2C0-4816-98D4-C54C0812858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F6F94-323D-4947-968B-B3B5D6A6B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73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6F94-323D-4947-968B-B3B5D6A6BC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6F94-323D-4947-968B-B3B5D6A6BC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37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6F94-323D-4947-968B-B3B5D6A6BC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1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6F94-323D-4947-968B-B3B5D6A6BC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5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6F94-323D-4947-968B-B3B5D6A6BC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5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6F94-323D-4947-968B-B3B5D6A6BC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2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6F94-323D-4947-968B-B3B5D6A6BC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10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6F94-323D-4947-968B-B3B5D6A6BC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59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6F94-323D-4947-968B-B3B5D6A6BC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70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6F94-323D-4947-968B-B3B5D6A6BC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46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6F94-323D-4947-968B-B3B5D6A6BC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7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8E842-549B-4892-B8B4-BEFE7E4EF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5630ED-E21C-456B-B459-4A5E32D45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A10D0-A621-465D-BA9A-0A870FB3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5A30-18BF-4971-9E30-B690E52235E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411C5-B0C9-4177-ACD0-ACAE99825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A3808-B6B0-4438-9E7E-94333EBC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B965-7198-4F11-AA53-82A63BBD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7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682CC-CF29-4C27-9626-89F586DD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3FB5D2-0BD0-4781-A56C-F456715E9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C21DF-269C-492D-A1D4-8B7E9F1B0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5A30-18BF-4971-9E30-B690E52235E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5D020-8EDC-42D8-85AD-F5E244A73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2ECC5-FD0D-4F99-830A-6B710078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B965-7198-4F11-AA53-82A63BBD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8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6615D6-73CE-43BB-B54F-D19636C4A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0CA70B-E5CD-4530-BDA7-958D458A4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3992A-E80B-41CF-89B3-3C9CB55D7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5A30-18BF-4971-9E30-B690E52235E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53759-3FE4-4A8A-A9C2-A9443772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5492-CF36-4B20-A920-9ABB07504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B965-7198-4F11-AA53-82A63BBD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3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4D7B2-70A2-4768-B2FD-3FDA489E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91A2C-4ACB-46F2-8DC7-9512148FE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86A10-786E-427E-B12B-0A1F1053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5A30-18BF-4971-9E30-B690E52235E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37EDD-AC01-4820-B75D-6C7FFACE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421B9-6E1C-4B28-BC4B-98451C50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B965-7198-4F11-AA53-82A63BBD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55606-DC2E-442F-BF1A-43E8A295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C0071-7B7C-493B-A885-C42129578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93955-8104-47DF-A432-FAA6E69B5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5A30-18BF-4971-9E30-B690E52235E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2B092-39E1-4A91-86AA-E43DC677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39320-4342-474B-A667-1752F16EF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B965-7198-4F11-AA53-82A63BBD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4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4701-7849-4A22-AA45-B154C8555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411D2-53CE-4078-8F7B-B9E3888EF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E472D-38CE-4485-8C22-975457EC4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B8EAA-6F7A-4D69-9061-62B9AD02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5A30-18BF-4971-9E30-B690E52235E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B2417-9C2F-42B9-95F0-F202E20C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63F0A-14E2-4835-B28C-3A6324FA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B965-7198-4F11-AA53-82A63BBD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88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49159-48CA-49A4-9602-9600AAC3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34EB1-68BC-4333-B949-82F85F960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43227-7B3E-4C69-B747-2A094DAE2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EA4129-EACF-4286-8D57-89E99F70B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6805B-532A-4045-BD73-FE204041B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52F1B7-5C36-4B9F-90CC-730AF63F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5A30-18BF-4971-9E30-B690E52235E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803C90-5981-49EF-8985-7EBEE218A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D8FCE7-1940-4BF9-8DBF-A46E2B5B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B965-7198-4F11-AA53-82A63BBD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68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B98B2-2E97-49A1-96B5-912861C1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9006E-3443-4C33-9A04-AA93E238B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5A30-18BF-4971-9E30-B690E52235E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C56F5-2EBE-4D89-A442-E260FD50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EDB81-C99D-4BDA-BF94-724C3F00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B965-7198-4F11-AA53-82A63BBD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4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F11C5-F5F3-4624-9004-739647418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5A30-18BF-4971-9E30-B690E52235E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3C2639-0E0E-486F-A3EF-94C2B6E8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8259B-4227-4A76-B567-B1A88DE8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B965-7198-4F11-AA53-82A63BBD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2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894F9-5D79-4F52-A6FC-AE89E0564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89AC6-0937-438F-AE66-2CE14494F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9A5E1-2EC7-4B6A-A63E-D04942FA5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79605-7CD8-48D1-BF03-7AC2E342F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5A30-18BF-4971-9E30-B690E52235E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9C04B-F9F8-417D-9881-24CCFD69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0DE98-0B71-4A8E-A471-2FFC3674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B965-7198-4F11-AA53-82A63BBD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0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8D81B-666E-48E6-B517-729107AF6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F5C3A5-9A88-4A98-8EDA-C055C4CCC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1ED89-F405-400D-B461-DE461A4AC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7A53C-EB1C-44A0-97F3-6F209DB79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5A30-18BF-4971-9E30-B690E52235E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D15A3-4F2C-433E-8D39-AC60D571A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39487-0A5E-4A22-9439-F92D15D1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B965-7198-4F11-AA53-82A63BBD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5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9AAC2-1FF7-4EA1-BE9B-270A0A11C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9FEBA-E0D4-4F08-9937-9B1AFBA3A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9275-E85A-4111-8A81-ED2372037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5A30-18BF-4971-9E30-B690E52235E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19A4A-34E3-4DC6-BED2-FB4309D68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8D2EB-FEAA-4C33-9B21-8F771B235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6B965-7198-4F11-AA53-82A63BBD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8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www.manateeyourchoice.com/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2.jpeg"/><Relationship Id="rId5" Type="http://schemas.openxmlformats.org/officeDocument/2006/relationships/hyperlink" Target="mailto:Katherine.pettitt@mymanatee.org" TargetMode="External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Manatee YourCho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029" y="973483"/>
            <a:ext cx="488253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3548" y="3453294"/>
            <a:ext cx="708991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accent4"/>
              </a:solidFill>
            </a:endParaRPr>
          </a:p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Award Winning Health 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42DE3D-03EA-44DF-AA52-E299D31F31E0}"/>
              </a:ext>
            </a:extLst>
          </p:cNvPr>
          <p:cNvSpPr txBox="1"/>
          <p:nvPr/>
        </p:nvSpPr>
        <p:spPr>
          <a:xfrm>
            <a:off x="0" y="0"/>
            <a:ext cx="4882533" cy="677108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Manatee YourChoice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6000" dirty="0">
                <a:solidFill>
                  <a:schemeClr val="bg1"/>
                </a:solidFill>
              </a:rPr>
              <a:t>New Employee </a:t>
            </a:r>
            <a:endParaRPr lang="en-US" sz="6000" cap="none" dirty="0">
              <a:solidFill>
                <a:schemeClr val="bg1"/>
              </a:solidFill>
            </a:endParaRPr>
          </a:p>
          <a:p>
            <a:r>
              <a:rPr lang="en-US" sz="6000" cap="none" dirty="0">
                <a:solidFill>
                  <a:schemeClr val="bg1"/>
                </a:solidFill>
              </a:rPr>
              <a:t>Benefits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FE987B-E6AA-4587-BB32-E5EF7CE85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4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9EA55E6-13D3-4B79-B454-7DD20609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7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                            Dental Plan 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                  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Network:  Aetna Dental PPO/PDN</a:t>
            </a:r>
            <a:endParaRPr lang="en-US" sz="32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24942B-D1B0-469D-8F2E-6BA63E805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>
            <a:solidFill>
              <a:srgbClr val="00B050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EE Only: 		$34 mo. / $17 per pay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EE+1:      		$55 mo. / $27.50 per pay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EE+ 2 or more: 	$75 mo. / $37.50 per pay </a:t>
            </a:r>
            <a:endParaRPr lang="en-US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$2,000 Max Benefit per member per year</a:t>
            </a:r>
          </a:p>
          <a:p>
            <a:pPr>
              <a:lnSpc>
                <a:spcPct val="100000"/>
              </a:lnSpc>
            </a:pPr>
            <a:r>
              <a:rPr lang="en-US" dirty="0"/>
              <a:t>No Deductible</a:t>
            </a:r>
          </a:p>
          <a:p>
            <a:pPr>
              <a:lnSpc>
                <a:spcPct val="100000"/>
              </a:lnSpc>
            </a:pPr>
            <a:r>
              <a:rPr lang="en-US" dirty="0"/>
              <a:t>Preventive Services 100% covered</a:t>
            </a:r>
          </a:p>
          <a:p>
            <a:pPr>
              <a:lnSpc>
                <a:spcPct val="100000"/>
              </a:lnSpc>
            </a:pPr>
            <a:r>
              <a:rPr lang="en-US" dirty="0"/>
              <a:t>Plan pays 90% Basic Services, Member pays 10%</a:t>
            </a:r>
          </a:p>
          <a:p>
            <a:pPr>
              <a:lnSpc>
                <a:spcPct val="100000"/>
              </a:lnSpc>
            </a:pPr>
            <a:r>
              <a:rPr lang="en-US" dirty="0"/>
              <a:t>Plan pays 60% Major Services, Member pays 40%</a:t>
            </a:r>
          </a:p>
          <a:p>
            <a:pPr>
              <a:lnSpc>
                <a:spcPct val="100000"/>
              </a:lnSpc>
            </a:pPr>
            <a:r>
              <a:rPr lang="en-US" dirty="0"/>
              <a:t>Orthodontia - $2,000 Lifetime Max.</a:t>
            </a:r>
          </a:p>
          <a:p>
            <a:pPr>
              <a:lnSpc>
                <a:spcPct val="100000"/>
              </a:lnSpc>
            </a:pPr>
            <a:r>
              <a:rPr lang="en-US" dirty="0"/>
              <a:t>May be balance billed if use Out-of-Network Dentist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35EAC4-6C45-4999-A534-3CD8C039C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6007100"/>
            <a:ext cx="609600" cy="6096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A1C460-9184-4B3E-905C-2C36B9E6FDCC}"/>
              </a:ext>
            </a:extLst>
          </p:cNvPr>
          <p:cNvSpPr txBox="1">
            <a:spLocks/>
          </p:cNvSpPr>
          <p:nvPr/>
        </p:nvSpPr>
        <p:spPr>
          <a:xfrm>
            <a:off x="838200" y="1379051"/>
            <a:ext cx="10515600" cy="3780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Your Monthly Premium</a:t>
            </a:r>
          </a:p>
        </p:txBody>
      </p:sp>
    </p:spTree>
    <p:extLst>
      <p:ext uri="{BB962C8B-B14F-4D97-AF65-F5344CB8AC3E}">
        <p14:creationId xmlns:p14="http://schemas.microsoft.com/office/powerpoint/2010/main" val="26316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8A81-BE16-41BB-A3B8-84546E32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6579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Vision Benefit Options 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FC2BF-4243-4294-896A-CA180DC03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2639" cy="446575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Vision Benefit under Medical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7FD8-CD42-4878-BEB6-9B813D612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7737"/>
            <a:ext cx="5152639" cy="3980099"/>
          </a:xfrm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accent1"/>
                </a:solidFill>
              </a:rPr>
              <a:t>NO Additional Premium, part of Medical Plan</a:t>
            </a:r>
            <a:endParaRPr lang="en-US" sz="2200" dirty="0">
              <a:solidFill>
                <a:schemeClr val="accent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b="1" dirty="0"/>
              <a:t>Routine Eye Exam Every Year </a:t>
            </a:r>
            <a:r>
              <a:rPr lang="en-US" sz="1400" dirty="0"/>
              <a:t>by an Aetna POSII Provider (including eye refraction) - </a:t>
            </a:r>
            <a:r>
              <a:rPr lang="en-US" sz="1800" b="1" dirty="0">
                <a:solidFill>
                  <a:schemeClr val="accent1"/>
                </a:solidFill>
              </a:rPr>
              <a:t>$25 co-pay for members in Ultimate Plan*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solidFill>
                  <a:schemeClr val="accent1"/>
                </a:solidFill>
              </a:rPr>
              <a:t>      </a:t>
            </a:r>
            <a:r>
              <a:rPr lang="en-US" sz="1600" dirty="0">
                <a:solidFill>
                  <a:schemeClr val="accent1"/>
                </a:solidFill>
              </a:rPr>
              <a:t>*Deductible &amp; coinsurance apply for other plan levels</a:t>
            </a:r>
          </a:p>
          <a:p>
            <a:pPr marL="0" indent="0">
              <a:spcBef>
                <a:spcPts val="600"/>
              </a:spcBef>
              <a:buNone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b="1" dirty="0"/>
              <a:t>Diabetes Annual Exam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dirty="0"/>
              <a:t>Does </a:t>
            </a:r>
            <a:r>
              <a:rPr lang="en-US" sz="2200" b="1" dirty="0"/>
              <a:t>NOT</a:t>
            </a:r>
            <a:r>
              <a:rPr lang="en-US" sz="2200" dirty="0"/>
              <a:t> include Purchase of glasses, frames, contact lenses.  Discount Pricing available.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50FC8-0E4A-4B77-803F-0A54E6A55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7514" y="1681164"/>
            <a:ext cx="4857874" cy="446574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Vision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9F875-E718-49BE-9E9F-9E6B283B4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7514" y="2135798"/>
            <a:ext cx="4857873" cy="3972038"/>
          </a:xfrm>
          <a:ln>
            <a:solidFill>
              <a:schemeClr val="accent2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accent2"/>
                </a:solidFill>
              </a:rPr>
              <a:t>EE Only:	     $  4.92 mo / $ 2.46 per pay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accent2"/>
                </a:solidFill>
              </a:rPr>
              <a:t>EE+ SP: 	     $  9.36 mo / $ 4.68 per pay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accent2"/>
                </a:solidFill>
              </a:rPr>
              <a:t>EE+ CH: 	     $  9.84 mo / $ 4.92 per pay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accent2"/>
                </a:solidFill>
              </a:rPr>
              <a:t>EE+ Family: $14.48 mo / $ 7.24 per pay</a:t>
            </a:r>
          </a:p>
          <a:p>
            <a:pPr marL="0" indent="0">
              <a:buNone/>
            </a:pPr>
            <a:endParaRPr lang="en-US" sz="1050" b="1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b="1" dirty="0"/>
              <a:t>Routine Eye Exam Every Year </a:t>
            </a:r>
            <a:r>
              <a:rPr lang="en-US" sz="1400" dirty="0"/>
              <a:t>by an Aetna Vision Preferred Provider - </a:t>
            </a:r>
            <a:r>
              <a:rPr lang="en-US" sz="1800" b="1" dirty="0">
                <a:solidFill>
                  <a:schemeClr val="accent2"/>
                </a:solidFill>
              </a:rPr>
              <a:t>$10 co-pay</a:t>
            </a:r>
          </a:p>
          <a:p>
            <a:pPr marL="0" indent="0">
              <a:buNone/>
            </a:pPr>
            <a:endParaRPr lang="en-US" sz="1200" b="1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b="1" dirty="0"/>
              <a:t>Standard Contact Lens Fit </a:t>
            </a:r>
            <a:r>
              <a:rPr lang="en-US" sz="1800" b="1" dirty="0"/>
              <a:t>- </a:t>
            </a:r>
            <a:r>
              <a:rPr lang="en-US" sz="1800" b="1" dirty="0">
                <a:solidFill>
                  <a:schemeClr val="accent2"/>
                </a:solidFill>
              </a:rPr>
              <a:t>$40</a:t>
            </a:r>
          </a:p>
          <a:p>
            <a:pPr marL="0" indent="0">
              <a:buNone/>
            </a:pPr>
            <a:endParaRPr lang="en-US" sz="1200" b="1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b="1" dirty="0"/>
              <a:t>Glasses or Contacts every other year</a:t>
            </a:r>
            <a:r>
              <a:rPr lang="en-US" sz="1800" b="1" dirty="0"/>
              <a:t> </a:t>
            </a:r>
            <a:endParaRPr lang="en-US" sz="1800" dirty="0"/>
          </a:p>
          <a:p>
            <a:pPr marL="0" indent="0">
              <a:buNone/>
            </a:pPr>
            <a:endParaRPr lang="en-US" sz="1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200" b="1" dirty="0"/>
              <a:t>Discounts</a:t>
            </a:r>
            <a:r>
              <a:rPr lang="en-US" sz="2200" dirty="0"/>
              <a:t> on Lasik Laser Eye Surgery, Hearing Aids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F5FAEB-B88E-4D8E-8FB6-3608D9489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143" y="5955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6E074FB-34F9-43D2-BCCA-02A92605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</a:t>
            </a:r>
            <a:r>
              <a:rPr lang="en-US" b="1" dirty="0">
                <a:solidFill>
                  <a:schemeClr val="accent1"/>
                </a:solidFill>
              </a:rPr>
              <a:t>Life Insurance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0ACB068-7B44-43C6-BA64-6AF402AB4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407"/>
            <a:ext cx="9240078" cy="925158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BASIC LIFE INSURANCE</a:t>
            </a:r>
          </a:p>
          <a:p>
            <a:r>
              <a:rPr lang="en-US" dirty="0">
                <a:solidFill>
                  <a:schemeClr val="bg1"/>
                </a:solidFill>
              </a:rPr>
              <a:t>1X Base Annual Salary at No Cost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DD60EB1-D2D9-48C3-BA98-9B0B9A57C2D8}"/>
              </a:ext>
            </a:extLst>
          </p:cNvPr>
          <p:cNvSpPr txBox="1">
            <a:spLocks/>
          </p:cNvSpPr>
          <p:nvPr/>
        </p:nvSpPr>
        <p:spPr>
          <a:xfrm>
            <a:off x="838199" y="2904565"/>
            <a:ext cx="9240079" cy="24804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/>
              <a:t>ADDITIONAL LIFE INSURANCE</a:t>
            </a:r>
            <a:r>
              <a:rPr lang="en-US" b="1" dirty="0"/>
              <a:t>:</a:t>
            </a:r>
            <a:endParaRPr lang="en-US" sz="2200" b="1" dirty="0">
              <a:solidFill>
                <a:schemeClr val="accent1"/>
              </a:solidFill>
            </a:endParaRPr>
          </a:p>
          <a:p>
            <a:r>
              <a:rPr lang="en-US" sz="2200" b="1" dirty="0"/>
              <a:t>EE:</a:t>
            </a:r>
            <a:r>
              <a:rPr lang="en-US" sz="2200" dirty="0"/>
              <a:t> Can Elect up to 6X Additional Life Insurance without Evidence of Insurability (EOI)</a:t>
            </a:r>
          </a:p>
          <a:p>
            <a:endParaRPr lang="en-US" sz="800" dirty="0"/>
          </a:p>
          <a:p>
            <a:r>
              <a:rPr lang="en-US" sz="2200" b="1" dirty="0"/>
              <a:t>Spouse</a:t>
            </a:r>
            <a:r>
              <a:rPr lang="en-US" sz="2200" dirty="0"/>
              <a:t> </a:t>
            </a:r>
            <a:r>
              <a:rPr lang="en-US" sz="2200" b="1" dirty="0"/>
              <a:t>Life:</a:t>
            </a:r>
            <a:r>
              <a:rPr lang="en-US" sz="2200" dirty="0"/>
              <a:t>  50% of employee’s additional life, max $25K (Coverage ceases at age 70)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Example:  1XEE is $25K = Spouse $12,500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8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800" dirty="0"/>
          </a:p>
          <a:p>
            <a:r>
              <a:rPr lang="en-US" sz="2200" b="1" dirty="0"/>
              <a:t>Child Life: </a:t>
            </a:r>
            <a:r>
              <a:rPr lang="en-US" sz="2200" dirty="0"/>
              <a:t>$10,000 per child, no EE additional life needed (Coverage ceases at age 26)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76B69F-9235-4213-9BC4-7A73DBC35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428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8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8A81-BE16-41BB-A3B8-84546E32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6579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Short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&amp; Long-Term Disability 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50FC8-0E4A-4B77-803F-0A54E6A55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7512" y="1614703"/>
            <a:ext cx="5019572" cy="734534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cap="all" dirty="0">
                <a:solidFill>
                  <a:schemeClr val="bg1"/>
                </a:solidFill>
              </a:rPr>
              <a:t>Long Term Disability (LTD)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9F875-E718-49BE-9E9F-9E6B283B4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7513" y="2360693"/>
            <a:ext cx="5019573" cy="1677906"/>
          </a:xfrm>
          <a:ln>
            <a:solidFill>
              <a:schemeClr val="accent2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NO Premium for Core Benefit</a:t>
            </a:r>
          </a:p>
          <a:p>
            <a:r>
              <a:rPr lang="en-US" sz="2600" dirty="0"/>
              <a:t>50% of the base monthly salary up to $3,000 </a:t>
            </a:r>
          </a:p>
          <a:p>
            <a:r>
              <a:rPr lang="en-US" sz="2600" dirty="0"/>
              <a:t>Begins </a:t>
            </a:r>
            <a:r>
              <a:rPr lang="en-US" sz="2600" b="1" dirty="0"/>
              <a:t>90 Days </a:t>
            </a:r>
            <a:r>
              <a:rPr lang="en-US" sz="2600" dirty="0"/>
              <a:t>after disability date</a:t>
            </a:r>
          </a:p>
          <a:p>
            <a:r>
              <a:rPr lang="en-US" sz="2600" b="1" dirty="0"/>
              <a:t>Additional LTD:  </a:t>
            </a:r>
            <a:r>
              <a:rPr lang="en-US" sz="2600" dirty="0"/>
              <a:t>Buy Up 66 2/3% of base monthly salary, up to $5,000</a:t>
            </a:r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1050" b="1" dirty="0">
              <a:solidFill>
                <a:schemeClr val="accent2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D3765EA-5959-4DB8-BD1B-9927C1CBB8BD}"/>
              </a:ext>
            </a:extLst>
          </p:cNvPr>
          <p:cNvSpPr txBox="1">
            <a:spLocks/>
          </p:cNvSpPr>
          <p:nvPr/>
        </p:nvSpPr>
        <p:spPr>
          <a:xfrm>
            <a:off x="3743555" y="4309012"/>
            <a:ext cx="4857874" cy="4285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cap="all" dirty="0">
                <a:solidFill>
                  <a:schemeClr val="bg1"/>
                </a:solidFill>
              </a:rPr>
              <a:t>Evidence of insurability (EOI)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E16DD8-57AB-4287-BF75-EB0C0DCA8111}"/>
              </a:ext>
            </a:extLst>
          </p:cNvPr>
          <p:cNvSpPr txBox="1"/>
          <p:nvPr/>
        </p:nvSpPr>
        <p:spPr>
          <a:xfrm>
            <a:off x="3743555" y="4726134"/>
            <a:ext cx="4857874" cy="92333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No Underwriting if elected now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Can apply anytime but will have to complete underwriting (EOI)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6E80AE-DFFD-4C4F-BB8F-CAF6EB30D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974" y="1648046"/>
            <a:ext cx="5111973" cy="701191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SHORT TERM DISABILITY (STD)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C35B23-2866-4E53-B669-8D6770F84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973" y="2339810"/>
            <a:ext cx="5111974" cy="1698789"/>
          </a:xfrm>
          <a:ln>
            <a:solidFill>
              <a:schemeClr val="accent2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100% Employee paid</a:t>
            </a:r>
          </a:p>
          <a:p>
            <a:r>
              <a:rPr lang="en-US" sz="2600" dirty="0"/>
              <a:t>60% of the base weekly salary up to $1,000</a:t>
            </a:r>
          </a:p>
          <a:p>
            <a:r>
              <a:rPr lang="en-US" sz="2600" dirty="0"/>
              <a:t>Begins </a:t>
            </a:r>
            <a:r>
              <a:rPr lang="en-US" sz="2600" b="1" dirty="0"/>
              <a:t>15 Days </a:t>
            </a:r>
            <a:r>
              <a:rPr lang="en-US" sz="2600" dirty="0"/>
              <a:t>after disability date</a:t>
            </a:r>
          </a:p>
          <a:p>
            <a:r>
              <a:rPr lang="en-US" sz="2600" dirty="0"/>
              <a:t>Up to 13-week benefit including waiting period</a:t>
            </a:r>
          </a:p>
          <a:p>
            <a:r>
              <a:rPr lang="en-US" sz="2600" dirty="0"/>
              <a:t>Subject to Pre-Existing conditions</a:t>
            </a:r>
            <a:r>
              <a:rPr lang="en-US" sz="2600" dirty="0">
                <a:solidFill>
                  <a:schemeClr val="bg1"/>
                </a:solidFill>
              </a:rPr>
              <a:t> to $1000</a:t>
            </a:r>
            <a:endParaRPr lang="en-US" sz="2600" dirty="0"/>
          </a:p>
          <a:p>
            <a:pPr marL="0" indent="0">
              <a:buNone/>
            </a:pPr>
            <a:endParaRPr lang="en-US" sz="24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CDBC75-6C15-41F6-ACC7-4FBC177A3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692" y="5693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9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63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8A81-BE16-41BB-A3B8-84546E32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657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Flex Spending Accounts (FSA)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FC2BF-4243-4294-896A-CA180DC03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969" y="3253680"/>
            <a:ext cx="5368031" cy="446575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Health Care Spending Account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7FD8-CD42-4878-BEB6-9B813D612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7970" y="3688478"/>
            <a:ext cx="5368030" cy="2773119"/>
          </a:xfrm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Up to $3,050</a:t>
            </a:r>
          </a:p>
          <a:p>
            <a:r>
              <a:rPr lang="en-US" sz="2400" dirty="0"/>
              <a:t>Up to $610 Rollover </a:t>
            </a:r>
          </a:p>
          <a:p>
            <a:r>
              <a:rPr lang="en-US" sz="2400" dirty="0"/>
              <a:t>Debit Card Option; </a:t>
            </a:r>
            <a:r>
              <a:rPr lang="en-US" sz="2000" i="1" dirty="0"/>
              <a:t>still save receipts</a:t>
            </a:r>
          </a:p>
          <a:p>
            <a:pPr lvl="1"/>
            <a:r>
              <a:rPr lang="en-US" sz="1900" dirty="0"/>
              <a:t>Orthodontics</a:t>
            </a:r>
          </a:p>
          <a:p>
            <a:pPr lvl="1"/>
            <a:r>
              <a:rPr lang="en-US" sz="1900" dirty="0"/>
              <a:t>Deductibles/Coinsurance</a:t>
            </a:r>
          </a:p>
          <a:p>
            <a:pPr lvl="1"/>
            <a:r>
              <a:rPr lang="en-US" sz="1900" dirty="0"/>
              <a:t>Co-pays; Medical, RX, Dental, Vision</a:t>
            </a:r>
          </a:p>
          <a:p>
            <a:pPr lvl="1"/>
            <a:r>
              <a:rPr lang="en-US" sz="1900" dirty="0"/>
              <a:t>Lasik Surgery and More…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92D050"/>
                </a:solidFill>
              </a:rPr>
              <a:t>Visit </a:t>
            </a:r>
            <a:r>
              <a:rPr lang="en-US" sz="2200" dirty="0">
                <a:solidFill>
                  <a:srgbClr val="0070C0"/>
                </a:solidFill>
              </a:rPr>
              <a:t>payflex.com </a:t>
            </a:r>
            <a:r>
              <a:rPr lang="en-US" sz="2200" dirty="0">
                <a:solidFill>
                  <a:srgbClr val="92D050"/>
                </a:solidFill>
              </a:rPr>
              <a:t>for full list of eligible expenses</a:t>
            </a:r>
            <a:endParaRPr lang="en-US" sz="2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50FC8-0E4A-4B77-803F-0A54E6A55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530" y="3253680"/>
            <a:ext cx="5262399" cy="84124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Dependent Daycare Flex Spending Account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9F875-E718-49BE-9E9F-9E6B283B4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530" y="4094921"/>
            <a:ext cx="5262399" cy="2366675"/>
          </a:xfrm>
          <a:ln>
            <a:solidFill>
              <a:schemeClr val="accent2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Up to $5,000</a:t>
            </a:r>
          </a:p>
          <a:p>
            <a:r>
              <a:rPr lang="en-US" sz="2400" dirty="0"/>
              <a:t>No Rollover, use or lose it</a:t>
            </a:r>
          </a:p>
          <a:p>
            <a:r>
              <a:rPr lang="en-US" sz="2400" dirty="0"/>
              <a:t>Child Care under age 13, or Disabled Dependent</a:t>
            </a:r>
          </a:p>
          <a:p>
            <a:r>
              <a:rPr lang="en-US" sz="2400" dirty="0"/>
              <a:t>Submit monthly form for reimbursement</a:t>
            </a:r>
          </a:p>
          <a:p>
            <a:endParaRPr lang="en-US" sz="24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EFC16DA-E593-4B38-BF0C-4784D6F9CD9B}"/>
              </a:ext>
            </a:extLst>
          </p:cNvPr>
          <p:cNvSpPr txBox="1">
            <a:spLocks/>
          </p:cNvSpPr>
          <p:nvPr/>
        </p:nvSpPr>
        <p:spPr>
          <a:xfrm>
            <a:off x="1864311" y="1960514"/>
            <a:ext cx="8682361" cy="1021225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Tax Free Dollars set aside to come out of your paycheck.</a:t>
            </a:r>
          </a:p>
          <a:p>
            <a:r>
              <a:rPr lang="en-US" sz="2400" dirty="0"/>
              <a:t>Pay out-of-pocket expenses; deductibles, co-pays, child-care.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60D94B-B21A-47B6-A132-4A645A8E41BB}"/>
              </a:ext>
            </a:extLst>
          </p:cNvPr>
          <p:cNvSpPr txBox="1">
            <a:spLocks/>
          </p:cNvSpPr>
          <p:nvPr/>
        </p:nvSpPr>
        <p:spPr>
          <a:xfrm>
            <a:off x="1864311" y="1513938"/>
            <a:ext cx="8682361" cy="4465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TWO Reimbursement Accounts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304784-FC17-3BD9-30D5-3CC7E7942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6730" y="6117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7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8A81-BE16-41BB-A3B8-84546E32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657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ELIGIBILITY and LIFE EVENTS</a:t>
            </a:r>
            <a:endParaRPr lang="en-US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FC2BF-4243-4294-896A-CA180DC03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7" y="1518460"/>
            <a:ext cx="5515293" cy="609277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Eligible Dependents</a:t>
            </a:r>
          </a:p>
          <a:p>
            <a:pPr>
              <a:spcBef>
                <a:spcPts val="0"/>
              </a:spcBef>
            </a:pPr>
            <a:r>
              <a:rPr lang="en-US" sz="1900" b="0" dirty="0">
                <a:solidFill>
                  <a:schemeClr val="bg1"/>
                </a:solidFill>
              </a:rPr>
              <a:t>Medical, Dental &amp; Vision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7FD8-CD42-4878-BEB6-9B813D612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768" y="2127736"/>
            <a:ext cx="5515292" cy="4365137"/>
          </a:xfrm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800" dirty="0"/>
          </a:p>
          <a:p>
            <a:r>
              <a:rPr lang="en-US" sz="2600" dirty="0"/>
              <a:t>Legal spouses</a:t>
            </a:r>
          </a:p>
          <a:p>
            <a:r>
              <a:rPr lang="en-US" sz="2600" dirty="0"/>
              <a:t>Biological/Adoptive/Stepchild up to age 26</a:t>
            </a:r>
          </a:p>
          <a:p>
            <a:r>
              <a:rPr lang="en-US" sz="2600" dirty="0"/>
              <a:t>Legal Guardianship Child up to age 18</a:t>
            </a:r>
          </a:p>
          <a:p>
            <a:r>
              <a:rPr lang="en-US" sz="2600" dirty="0"/>
              <a:t>Grandchildren up to age 18 months if parent is enrolled and Grandchild is living in EE’s home.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600" b="1" dirty="0">
                <a:solidFill>
                  <a:schemeClr val="accent1"/>
                </a:solidFill>
              </a:rPr>
              <a:t>REQUIRED DOCUMENTS: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600" dirty="0"/>
              <a:t>Marriage Certificate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600" dirty="0"/>
              <a:t>Children Birth Certificates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50FC8-0E4A-4B77-803F-0A54E6A55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4357" y="1518459"/>
            <a:ext cx="4984363" cy="609276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Family Status Changes</a:t>
            </a:r>
          </a:p>
          <a:p>
            <a:pPr>
              <a:spcBef>
                <a:spcPts val="0"/>
              </a:spcBef>
            </a:pPr>
            <a:r>
              <a:rPr lang="en-US" sz="1900" b="0" dirty="0">
                <a:solidFill>
                  <a:schemeClr val="bg1"/>
                </a:solidFill>
              </a:rPr>
              <a:t>Benefit Changes outside of Annual Enrollment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9F875-E718-49BE-9E9F-9E6B283B4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4359" y="2127735"/>
            <a:ext cx="4984363" cy="4365137"/>
          </a:xfrm>
          <a:ln>
            <a:solidFill>
              <a:schemeClr val="accent2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000" b="1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600" b="1" dirty="0">
                <a:solidFill>
                  <a:schemeClr val="accent2"/>
                </a:solidFill>
              </a:rPr>
              <a:t>Notify EHB within 31 Days</a:t>
            </a:r>
          </a:p>
          <a:p>
            <a:pPr marL="0" indent="0">
              <a:buNone/>
            </a:pPr>
            <a:endParaRPr lang="en-US" sz="800" b="1" dirty="0"/>
          </a:p>
          <a:p>
            <a:pPr marL="457200" lvl="1" indent="0">
              <a:buNone/>
            </a:pPr>
            <a:r>
              <a:rPr lang="en-US" sz="2600" b="1" dirty="0"/>
              <a:t>Involuntary Loss of Coverage</a:t>
            </a:r>
          </a:p>
          <a:p>
            <a:pPr lvl="1"/>
            <a:r>
              <a:rPr lang="en-US" sz="2600" dirty="0"/>
              <a:t>For State Funded Plan</a:t>
            </a:r>
          </a:p>
          <a:p>
            <a:pPr lvl="1"/>
            <a:r>
              <a:rPr lang="en-US" sz="2600" dirty="0"/>
              <a:t>Spouse Loses Job &amp; Coverage</a:t>
            </a:r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r>
              <a:rPr lang="en-US" sz="2600" b="1" dirty="0"/>
              <a:t>Life Event</a:t>
            </a:r>
          </a:p>
          <a:p>
            <a:pPr lvl="1"/>
            <a:r>
              <a:rPr lang="en-US" sz="2600" dirty="0"/>
              <a:t>Get Married or Divorced </a:t>
            </a:r>
          </a:p>
          <a:p>
            <a:pPr lvl="1"/>
            <a:r>
              <a:rPr lang="en-US" sz="2600" dirty="0"/>
              <a:t>Birth of Newborn  (w/in 60 days)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9F101E-C8E5-4336-9434-119E06FA8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9909" y="5965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9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0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8A81-BE16-41BB-A3B8-84546E32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657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Insurance Cards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6ECECC-9920-4604-9CC9-B87E1D5187C1}"/>
              </a:ext>
            </a:extLst>
          </p:cNvPr>
          <p:cNvGrpSpPr/>
          <p:nvPr/>
        </p:nvGrpSpPr>
        <p:grpSpPr>
          <a:xfrm>
            <a:off x="836610" y="1547702"/>
            <a:ext cx="4854701" cy="4928053"/>
            <a:chOff x="836610" y="1547702"/>
            <a:chExt cx="4854701" cy="4928053"/>
          </a:xfrm>
        </p:grpSpPr>
        <p:sp>
          <p:nvSpPr>
            <p:cNvPr id="11" name="Content Placeholder 3">
              <a:extLst>
                <a:ext uri="{FF2B5EF4-FFF2-40B4-BE49-F238E27FC236}">
                  <a16:creationId xmlns:a16="http://schemas.microsoft.com/office/drawing/2014/main" id="{DAA5A415-C268-4999-961F-263E84C574A6}"/>
                </a:ext>
              </a:extLst>
            </p:cNvPr>
            <p:cNvSpPr txBox="1">
              <a:spLocks/>
            </p:cNvSpPr>
            <p:nvPr/>
          </p:nvSpPr>
          <p:spPr>
            <a:xfrm>
              <a:off x="836610" y="2363608"/>
              <a:ext cx="4854699" cy="4112147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sz="800" b="1" dirty="0">
                <a:solidFill>
                  <a:srgbClr val="C00000"/>
                </a:solidFill>
              </a:endParaRPr>
            </a:p>
            <a:p>
              <a:pPr marL="0" indent="0">
                <a:buNone/>
              </a:pPr>
              <a:r>
                <a:rPr lang="en-US" sz="1800" b="1" dirty="0">
                  <a:solidFill>
                    <a:srgbClr val="C00000"/>
                  </a:solidFill>
                </a:rPr>
                <a:t>Very Unique Situation</a:t>
              </a:r>
            </a:p>
            <a:p>
              <a:r>
                <a:rPr lang="en-US" sz="2400" b="1" dirty="0"/>
                <a:t>Different Plan Levels allowed per family member</a:t>
              </a:r>
            </a:p>
            <a:p>
              <a:pPr lvl="1">
                <a:buFont typeface="Wingdings" panose="05000000000000000000" pitchFamily="2" charset="2"/>
                <a:buChar char="§"/>
              </a:pPr>
              <a:r>
                <a:rPr lang="en-US" sz="2000" dirty="0"/>
                <a:t>Each are listed as Primary Insured, even children</a:t>
              </a:r>
            </a:p>
            <a:p>
              <a:pPr lvl="1">
                <a:buFont typeface="Wingdings" panose="05000000000000000000" pitchFamily="2" charset="2"/>
                <a:buChar char="§"/>
              </a:pPr>
              <a:r>
                <a:rPr lang="en-US" sz="2000" dirty="0"/>
                <a:t>Each member has their own ID#</a:t>
              </a:r>
            </a:p>
            <a:p>
              <a:pPr lvl="1"/>
              <a:endParaRPr lang="en-US" sz="2000" dirty="0"/>
            </a:p>
            <a:p>
              <a:r>
                <a:rPr lang="en-US" sz="2400" b="1" dirty="0"/>
                <a:t>ID Cards Mailed Separately</a:t>
              </a:r>
            </a:p>
            <a:p>
              <a:pPr lvl="1">
                <a:buFont typeface="Wingdings" panose="05000000000000000000" pitchFamily="2" charset="2"/>
                <a:buChar char="§"/>
              </a:pPr>
              <a:r>
                <a:rPr lang="en-US" sz="2000" dirty="0"/>
                <a:t>Children cards are delayed</a:t>
              </a:r>
            </a:p>
            <a:p>
              <a:endParaRPr lang="en-US" sz="2400" dirty="0"/>
            </a:p>
            <a:p>
              <a:endParaRPr lang="en-US" sz="2400" dirty="0"/>
            </a:p>
          </p:txBody>
        </p: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4B09FCF8-7AEE-4DA7-A3E3-105B77EAA8EF}"/>
                </a:ext>
              </a:extLst>
            </p:cNvPr>
            <p:cNvSpPr txBox="1">
              <a:spLocks/>
            </p:cNvSpPr>
            <p:nvPr/>
          </p:nvSpPr>
          <p:spPr>
            <a:xfrm>
              <a:off x="836612" y="1547702"/>
              <a:ext cx="4854699" cy="44657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chemeClr val="bg1"/>
                  </a:solidFill>
                </a:rPr>
                <a:t>Medical, Dental &amp; RX 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567A5EC-6A94-413F-89B4-989C0A634884}"/>
                </a:ext>
              </a:extLst>
            </p:cNvPr>
            <p:cNvSpPr txBox="1"/>
            <p:nvPr/>
          </p:nvSpPr>
          <p:spPr>
            <a:xfrm>
              <a:off x="836611" y="1994276"/>
              <a:ext cx="4854699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 Card </a:t>
              </a:r>
              <a:r>
                <a:rPr lang="en-US" b="1" dirty="0">
                  <a:solidFill>
                    <a:schemeClr val="accent4"/>
                  </a:solidFill>
                </a:rPr>
                <a:t>EACH</a:t>
              </a:r>
              <a:r>
                <a:rPr lang="en-US" dirty="0">
                  <a:solidFill>
                    <a:schemeClr val="bg1"/>
                  </a:solidFill>
                </a:rPr>
                <a:t> Family Member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D42CF6-43EB-4ED3-B0C5-0DC67F4EE7A0}"/>
              </a:ext>
            </a:extLst>
          </p:cNvPr>
          <p:cNvGrpSpPr/>
          <p:nvPr/>
        </p:nvGrpSpPr>
        <p:grpSpPr>
          <a:xfrm>
            <a:off x="6547955" y="1565322"/>
            <a:ext cx="4854699" cy="2197264"/>
            <a:chOff x="6547955" y="1565322"/>
            <a:chExt cx="4854699" cy="2197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6F773D2-6A06-43AC-90A5-104E29AE9F08}"/>
                </a:ext>
              </a:extLst>
            </p:cNvPr>
            <p:cNvGrpSpPr/>
            <p:nvPr/>
          </p:nvGrpSpPr>
          <p:grpSpPr>
            <a:xfrm>
              <a:off x="6547955" y="1565322"/>
              <a:ext cx="4845175" cy="2197264"/>
              <a:chOff x="6500688" y="4143520"/>
              <a:chExt cx="4845175" cy="2197264"/>
            </a:xfrm>
          </p:grpSpPr>
          <p:sp>
            <p:nvSpPr>
              <p:cNvPr id="19" name="Text Placeholder 2">
                <a:extLst>
                  <a:ext uri="{FF2B5EF4-FFF2-40B4-BE49-F238E27FC236}">
                    <a16:creationId xmlns:a16="http://schemas.microsoft.com/office/drawing/2014/main" id="{6F9A15FE-4208-4643-86AA-D3617C84A9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0688" y="4143520"/>
                <a:ext cx="4845175" cy="446575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lIns="91440" tIns="45720" rIns="91440" bIns="45720" rtlCol="0" anchor="b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solidFill>
                      <a:schemeClr val="bg1"/>
                    </a:solidFill>
                  </a:rPr>
                  <a:t>Vision Plan ID Card</a:t>
                </a:r>
              </a:p>
            </p:txBody>
          </p:sp>
          <p:sp>
            <p:nvSpPr>
              <p:cNvPr id="20" name="Content Placeholder 3">
                <a:extLst>
                  <a:ext uri="{FF2B5EF4-FFF2-40B4-BE49-F238E27FC236}">
                    <a16:creationId xmlns:a16="http://schemas.microsoft.com/office/drawing/2014/main" id="{86DB9FF1-6D2A-40A4-9BA7-9A149A8E6B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5799" y="4971029"/>
                <a:ext cx="4840064" cy="1369755"/>
              </a:xfrm>
              <a:prstGeom prst="rect">
                <a:avLst/>
              </a:prstGeom>
              <a:ln>
                <a:solidFill>
                  <a:schemeClr val="accent2"/>
                </a:solidFill>
              </a:ln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If elect Vision Insurance through Aetna</a:t>
                </a:r>
              </a:p>
              <a:p>
                <a:r>
                  <a:rPr lang="en-US" sz="2400" dirty="0"/>
                  <a:t>Can print additional card using online navigator</a:t>
                </a: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F79C0B-6C25-4A3F-A5F4-5C6236D4E9A7}"/>
                </a:ext>
              </a:extLst>
            </p:cNvPr>
            <p:cNvSpPr txBox="1"/>
            <p:nvPr/>
          </p:nvSpPr>
          <p:spPr>
            <a:xfrm>
              <a:off x="6547955" y="2023499"/>
              <a:ext cx="4854699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 Card Per Family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5816BD-5A6A-4C68-BF49-3C1E491C2B8B}"/>
              </a:ext>
            </a:extLst>
          </p:cNvPr>
          <p:cNvGrpSpPr/>
          <p:nvPr/>
        </p:nvGrpSpPr>
        <p:grpSpPr>
          <a:xfrm>
            <a:off x="6500687" y="4143520"/>
            <a:ext cx="4871608" cy="2332235"/>
            <a:chOff x="6500687" y="4143520"/>
            <a:chExt cx="4871608" cy="233223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B9B49FF-B843-4B62-B348-ECB6CDEC54DC}"/>
                </a:ext>
              </a:extLst>
            </p:cNvPr>
            <p:cNvGrpSpPr/>
            <p:nvPr/>
          </p:nvGrpSpPr>
          <p:grpSpPr>
            <a:xfrm>
              <a:off x="6500687" y="4143520"/>
              <a:ext cx="4854700" cy="2332235"/>
              <a:chOff x="6500687" y="4143520"/>
              <a:chExt cx="4854700" cy="2332235"/>
            </a:xfrm>
          </p:grpSpPr>
          <p:sp>
            <p:nvSpPr>
              <p:cNvPr id="13" name="Text Placeholder 2">
                <a:extLst>
                  <a:ext uri="{FF2B5EF4-FFF2-40B4-BE49-F238E27FC236}">
                    <a16:creationId xmlns:a16="http://schemas.microsoft.com/office/drawing/2014/main" id="{763ACBA1-4147-4351-B9E0-8830EE2174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0688" y="4143520"/>
                <a:ext cx="4854699" cy="446575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txBody>
              <a:bodyPr vert="horz" lIns="91440" tIns="45720" rIns="91440" bIns="45720" rtlCol="0" anchor="b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</a:rPr>
                  <a:t>FSA Debit Card</a:t>
                </a:r>
              </a:p>
            </p:txBody>
          </p:sp>
          <p:sp>
            <p:nvSpPr>
              <p:cNvPr id="14" name="Content Placeholder 3">
                <a:extLst>
                  <a:ext uri="{FF2B5EF4-FFF2-40B4-BE49-F238E27FC236}">
                    <a16:creationId xmlns:a16="http://schemas.microsoft.com/office/drawing/2014/main" id="{95DCA2E6-57F9-43D0-8F2E-7DA5B99ED6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0687" y="4973668"/>
                <a:ext cx="4854699" cy="1502087"/>
              </a:xfrm>
              <a:prstGeom prst="rect">
                <a:avLst/>
              </a:prstGeom>
              <a:ln>
                <a:solidFill>
                  <a:schemeClr val="accent6"/>
                </a:solidFill>
              </a:ln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dirty="0"/>
                  <a:t>If elect Health Flex Spending Account</a:t>
                </a:r>
              </a:p>
              <a:p>
                <a:r>
                  <a:rPr lang="en-US" sz="2200" dirty="0"/>
                  <a:t>One card can be used by both employee &amp; spouse</a:t>
                </a:r>
              </a:p>
              <a:p>
                <a:r>
                  <a:rPr lang="en-US" sz="2200" dirty="0"/>
                  <a:t>Additional card can be ordered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E14FAC-E568-4FF5-8C8C-92D745D230A4}"/>
                </a:ext>
              </a:extLst>
            </p:cNvPr>
            <p:cNvSpPr txBox="1"/>
            <p:nvPr/>
          </p:nvSpPr>
          <p:spPr>
            <a:xfrm>
              <a:off x="6500687" y="4601697"/>
              <a:ext cx="487160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 Card Per Family </a:t>
              </a:r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79D44F-9E31-4CDC-8BEB-8C91635D4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8607" y="6188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0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5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8A81-BE16-41BB-A3B8-84546E32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657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Deferred Compensation </a:t>
            </a:r>
            <a:endParaRPr lang="en-US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FC2BF-4243-4294-896A-CA180DC03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210" y="1518460"/>
            <a:ext cx="6275070" cy="60927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000" b="0" dirty="0">
                <a:solidFill>
                  <a:schemeClr val="bg1"/>
                </a:solidFill>
              </a:rPr>
              <a:t>457(b) Retirement Plan</a:t>
            </a:r>
            <a:endParaRPr lang="en-US" sz="1900" b="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7FD8-CD42-4878-BEB6-9B813D612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210" y="2127736"/>
            <a:ext cx="6275070" cy="4204483"/>
          </a:xfrm>
          <a:ln>
            <a:solidFill>
              <a:schemeClr val="accent2"/>
            </a:solidFill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sz="8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dirty="0"/>
              <a:t>Tax-deferred program to build additional financial security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dirty="0"/>
              <a:t>Employee contributes 100% 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dirty="0"/>
              <a:t>Our version of a 401K, county does not match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dirty="0"/>
              <a:t>Can enroll any time of year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dirty="0"/>
              <a:t>Option to enroll in Roth 457(b) plan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dirty="0"/>
              <a:t>Enrollment information on page 21 of your new hire booklet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dirty="0"/>
              <a:t>Contact our Voya Financial Advisor, Diane Petitta, at 813.281.3751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2100" i="1" dirty="0">
                <a:solidFill>
                  <a:schemeClr val="accent2"/>
                </a:solidFill>
              </a:rPr>
              <a:t>Note:  FRS Florida Retirement System is the county’s retirement pension.  Def Comp is an additional, separate savings.</a:t>
            </a:r>
          </a:p>
        </p:txBody>
      </p:sp>
      <p:pic>
        <p:nvPicPr>
          <p:cNvPr id="1026" name="Picture 2" descr="457 Plan Informational Meeting">
            <a:extLst>
              <a:ext uri="{FF2B5EF4-FFF2-40B4-BE49-F238E27FC236}">
                <a16:creationId xmlns:a16="http://schemas.microsoft.com/office/drawing/2014/main" id="{6A480D4D-D391-451E-ABCA-60137573C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90" y="2127737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90C885-8042-4FA4-8835-7E295E953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2280" y="5812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137247"/>
            <a:ext cx="11747500" cy="950191"/>
          </a:xfr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Employee Health Benefits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558780" y="5332806"/>
            <a:ext cx="1440313" cy="149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459C2C-6067-45F7-A039-CC9D75C21827}"/>
              </a:ext>
            </a:extLst>
          </p:cNvPr>
          <p:cNvGrpSpPr/>
          <p:nvPr/>
        </p:nvGrpSpPr>
        <p:grpSpPr>
          <a:xfrm>
            <a:off x="407946" y="1277095"/>
            <a:ext cx="5572440" cy="4929052"/>
            <a:chOff x="407946" y="1371688"/>
            <a:chExt cx="4768805" cy="47758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316BC9-4E41-4D62-AE2D-72626C7F997D}"/>
                </a:ext>
              </a:extLst>
            </p:cNvPr>
            <p:cNvSpPr txBox="1"/>
            <p:nvPr/>
          </p:nvSpPr>
          <p:spPr>
            <a:xfrm>
              <a:off x="407946" y="1371688"/>
              <a:ext cx="4768805" cy="1878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2"/>
                  </a:solidFill>
                </a:rPr>
                <a:t>Katherine Pettitt</a:t>
              </a:r>
            </a:p>
            <a:p>
              <a:r>
                <a:rPr lang="en-US" sz="2800" dirty="0"/>
                <a:t>Health Benefits Specialist</a:t>
              </a:r>
            </a:p>
            <a:p>
              <a:r>
                <a:rPr lang="en-US" sz="2800" dirty="0">
                  <a:hlinkClick r:id="rId5"/>
                </a:rPr>
                <a:t>Katherine.pettitt@mymanatee.org</a:t>
              </a:r>
              <a:endParaRPr lang="en-US" sz="2800" dirty="0"/>
            </a:p>
            <a:p>
              <a:r>
                <a:rPr lang="en-US" sz="2800"/>
                <a:t>941.748.4501 x6404</a:t>
              </a:r>
              <a:endParaRPr lang="en-US" sz="2800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E9D9E12-2576-43DB-A949-5833AF81F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0087" y="3351217"/>
              <a:ext cx="1768289" cy="2796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2E422D-AE8B-4163-874F-3C708A5D459D}"/>
              </a:ext>
            </a:extLst>
          </p:cNvPr>
          <p:cNvSpPr txBox="1"/>
          <p:nvPr/>
        </p:nvSpPr>
        <p:spPr>
          <a:xfrm>
            <a:off x="6096000" y="1087438"/>
            <a:ext cx="6013450" cy="56630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REMINDERS: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 dirty="0"/>
              <a:t>Enrollment Due Date:</a:t>
            </a:r>
            <a:endParaRPr lang="en-US" sz="2200" dirty="0">
              <a:solidFill>
                <a:schemeClr val="accent2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/>
              <a:t>Only 1 Week to Enroll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/>
              <a:t>See your Insurance Coordinator for Help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22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 dirty="0"/>
              <a:t>Benefits Effective Date: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of month following 30 days from date of hire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2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/>
              <a:t>Access:  </a:t>
            </a:r>
            <a:r>
              <a:rPr lang="en-US" sz="2200" b="1" dirty="0">
                <a:solidFill>
                  <a:schemeClr val="accent1"/>
                </a:solidFill>
                <a:hlinkClick r:id="rId7"/>
              </a:rPr>
              <a:t>www.ManateeYourChoice.com</a:t>
            </a:r>
            <a:r>
              <a:rPr lang="en-US" sz="2200" b="1" dirty="0">
                <a:solidFill>
                  <a:schemeClr val="accent1"/>
                </a:solidFill>
              </a:rPr>
              <a:t> 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/>
              <a:t>Access the enrollment system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/>
              <a:t>Gather Required Documentation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/>
              <a:t>Step through the enrollment online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/>
              <a:t>Use the address you provided to HR as a new hire</a:t>
            </a:r>
          </a:p>
          <a:p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24DE88-1B37-463E-BB96-6DFA7A35D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06755" y="5777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6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1300"/>
            <a:ext cx="11747500" cy="1724660"/>
          </a:xfr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Employee Health Benefits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558780" y="5332806"/>
            <a:ext cx="1440313" cy="149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16BC9-4E41-4D62-AE2D-72626C7F997D}"/>
              </a:ext>
            </a:extLst>
          </p:cNvPr>
          <p:cNvSpPr txBox="1"/>
          <p:nvPr/>
        </p:nvSpPr>
        <p:spPr>
          <a:xfrm>
            <a:off x="1133231" y="2101361"/>
            <a:ext cx="387107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Katherine Pettitt</a:t>
            </a:r>
          </a:p>
          <a:p>
            <a:pPr algn="ctr"/>
            <a:r>
              <a:rPr lang="en-US" sz="2800" dirty="0"/>
              <a:t>Health Benefits Specialist</a:t>
            </a:r>
          </a:p>
          <a:p>
            <a:pPr algn="ctr"/>
            <a:r>
              <a:rPr lang="en-US" sz="2800" dirty="0"/>
              <a:t>Ext. 6404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62BDD2-B4D1-4C70-822D-CD5C10CEAAE2}"/>
              </a:ext>
            </a:extLst>
          </p:cNvPr>
          <p:cNvSpPr/>
          <p:nvPr/>
        </p:nvSpPr>
        <p:spPr>
          <a:xfrm>
            <a:off x="6102350" y="2217780"/>
            <a:ext cx="496276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TODAY: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Review Benefits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Who’s Eligible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When Are You Eligible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9D9E12-2576-43DB-A949-5833AF81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4588" y="3648495"/>
            <a:ext cx="1714179" cy="257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96D72E-902A-498F-8D58-06386995D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7550" y="5332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7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1300"/>
            <a:ext cx="11747500" cy="1724660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Benefits Summary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Available to all benefits eligible employees (30+ </a:t>
            </a:r>
            <a:r>
              <a:rPr lang="en-US" sz="26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hrs</a:t>
            </a: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per </a:t>
            </a:r>
            <a:r>
              <a:rPr lang="en-US" sz="26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wk</a:t>
            </a: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5" name="Picture 19" descr="Dental Benefi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76" y="2968797"/>
            <a:ext cx="1022713" cy="101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Health Plan Over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0" y="2917679"/>
            <a:ext cx="1033418" cy="102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Other Benefi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37" y="2990287"/>
            <a:ext cx="1026800" cy="101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Health Buck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44" y="2811516"/>
            <a:ext cx="1350120" cy="133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Icon-Fitness-Hoo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384" y="2919726"/>
            <a:ext cx="1076722" cy="106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76A5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99439" y="4161951"/>
            <a:ext cx="1440313" cy="149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7118" y="4141951"/>
            <a:ext cx="1440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Medical</a:t>
            </a:r>
          </a:p>
          <a:p>
            <a:pPr algn="ctr"/>
            <a:r>
              <a:rPr lang="en-US" sz="2800" dirty="0"/>
              <a:t>RX</a:t>
            </a:r>
          </a:p>
          <a:p>
            <a:pPr algn="ctr"/>
            <a:r>
              <a:rPr lang="en-US" sz="2800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44126" y="4147554"/>
            <a:ext cx="144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Dental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42176" y="4147555"/>
            <a:ext cx="24869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Life Insurance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7383969" y="4147556"/>
            <a:ext cx="2463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Short and Long Term Disability</a:t>
            </a:r>
          </a:p>
          <a:p>
            <a:pPr algn="ctr"/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870891" y="4131886"/>
            <a:ext cx="19303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Flex Spending</a:t>
            </a:r>
          </a:p>
          <a:p>
            <a:pPr algn="ctr"/>
            <a:r>
              <a:rPr lang="en-US" sz="2800" dirty="0"/>
              <a:t>Deferred Comp</a:t>
            </a:r>
          </a:p>
        </p:txBody>
      </p:sp>
      <p:pic>
        <p:nvPicPr>
          <p:cNvPr id="2050" name="Picture 2" descr="http://chittagongit.com/images/vision-icon-png/vision-icon-png-9.jpg">
            <a:extLst>
              <a:ext uri="{FF2B5EF4-FFF2-40B4-BE49-F238E27FC236}">
                <a16:creationId xmlns:a16="http://schemas.microsoft.com/office/drawing/2014/main" id="{0D062A65-6841-452B-AB80-05C45B667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17" y="3007073"/>
            <a:ext cx="973772" cy="97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D2A65A-B86F-4522-8695-1D3528831645}"/>
              </a:ext>
            </a:extLst>
          </p:cNvPr>
          <p:cNvSpPr txBox="1"/>
          <p:nvPr/>
        </p:nvSpPr>
        <p:spPr>
          <a:xfrm>
            <a:off x="3669246" y="4147554"/>
            <a:ext cx="1440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Vision</a:t>
            </a:r>
          </a:p>
          <a:p>
            <a:pPr algn="ctr"/>
            <a:r>
              <a:rPr lang="en-US" sz="2800" dirty="0"/>
              <a:t>Plan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7B51D5-6FB0-437A-88A3-5AF888B16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72237" y="5403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8A81-BE16-41BB-A3B8-84546E32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657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Self Insured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FC2BF-4243-4294-896A-CA180DC03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4854699" cy="446575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does Self Insured mean?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7FD8-CD42-4878-BEB6-9B813D612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7738"/>
            <a:ext cx="4854699" cy="4221458"/>
          </a:xfrm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dirty="0"/>
              <a:t>MCG created their own Health Plan “Manatee YourChoice”:</a:t>
            </a:r>
          </a:p>
          <a:p>
            <a:pPr marL="342900" indent="-342900"/>
            <a:endParaRPr lang="en-US" sz="1300" dirty="0"/>
          </a:p>
          <a:p>
            <a:pPr marL="342900" indent="-342900"/>
            <a:r>
              <a:rPr lang="en-US" dirty="0"/>
              <a:t>Uses their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own Plan Design</a:t>
            </a:r>
          </a:p>
          <a:p>
            <a:pPr marL="342900" indent="-342900"/>
            <a:endParaRPr lang="en-US" sz="1300" dirty="0"/>
          </a:p>
          <a:p>
            <a:pPr marL="342900" indent="-342900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Hires a Third-Party Administrator (TPA) </a:t>
            </a:r>
            <a:r>
              <a:rPr lang="en-US" dirty="0"/>
              <a:t>to Help Administer our plan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50FC8-0E4A-4B77-803F-0A54E6A55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7514" y="1681163"/>
            <a:ext cx="4857874" cy="446575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AETNA is our TPA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9F875-E718-49BE-9E9F-9E6B283B4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7514" y="2135797"/>
            <a:ext cx="4857873" cy="4221459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marL="342900" indent="-342900"/>
            <a:endParaRPr lang="en-US" sz="1200" dirty="0"/>
          </a:p>
          <a:p>
            <a:pPr marL="0" indent="0">
              <a:buNone/>
            </a:pPr>
            <a:r>
              <a:rPr lang="en-US" dirty="0"/>
              <a:t>Helps with:</a:t>
            </a:r>
          </a:p>
          <a:p>
            <a:pPr marL="342900" indent="-342900"/>
            <a:r>
              <a:rPr lang="en-US" dirty="0"/>
              <a:t>Process Claims</a:t>
            </a:r>
          </a:p>
          <a:p>
            <a:pPr marL="342900" indent="-342900"/>
            <a:r>
              <a:rPr lang="en-US" dirty="0"/>
              <a:t>Issue ID Cards</a:t>
            </a:r>
          </a:p>
          <a:p>
            <a:pPr marL="342900" indent="-342900"/>
            <a:r>
              <a:rPr lang="en-US" dirty="0"/>
              <a:t>Customer Service Questions</a:t>
            </a:r>
          </a:p>
          <a:p>
            <a:pPr marL="342900" indent="-342900"/>
            <a:r>
              <a:rPr lang="en-US" dirty="0"/>
              <a:t>Use their Provider Network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79AC43-AFA7-4692-B78E-9BC48545B347}"/>
              </a:ext>
            </a:extLst>
          </p:cNvPr>
          <p:cNvSpPr txBox="1"/>
          <p:nvPr/>
        </p:nvSpPr>
        <p:spPr>
          <a:xfrm>
            <a:off x="6567990" y="4972261"/>
            <a:ext cx="478422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You do NOT have Aetna, you have Manatee YourChoice Health Plan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B8B49D-A1CF-4F47-9BB2-7B79588EF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359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2333F99-8319-42DC-86B9-0C77F17C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8913"/>
            <a:ext cx="10515600" cy="1325563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Medical Plan is a PPO Plan which means: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CC7D53-9EAD-49D2-80FA-1BA70A988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4476"/>
            <a:ext cx="10515600" cy="4351338"/>
          </a:xfrm>
        </p:spPr>
        <p:txBody>
          <a:bodyPr>
            <a:normAutofit lnSpcReduction="10000"/>
          </a:bodyPr>
          <a:lstStyle/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It is user friendly- No referrals required to see any physician.</a:t>
            </a:r>
          </a:p>
          <a:p>
            <a:pPr marL="0" indent="0">
              <a:buNone/>
            </a:pPr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You do not need to tell us or Aetna what doctor you want to see.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Your only responsibility is to make sure the provider is in the network.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Our network for medical is the Aetna Choice POS II Open Access network and the Dental PPO/PDN network for dental.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7ECA37-BEBA-4C7F-B833-95C6EA196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0" y="5791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0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8A81-BE16-41BB-A3B8-84546E32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657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IMPORTANT DATES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7937E1-44DE-436B-8D77-74EAAE95B0A3}"/>
              </a:ext>
            </a:extLst>
          </p:cNvPr>
          <p:cNvGrpSpPr/>
          <p:nvPr/>
        </p:nvGrpSpPr>
        <p:grpSpPr>
          <a:xfrm>
            <a:off x="6419931" y="4179086"/>
            <a:ext cx="5451650" cy="2314016"/>
            <a:chOff x="794994" y="1607993"/>
            <a:chExt cx="4793491" cy="2314016"/>
          </a:xfrm>
        </p:grpSpPr>
        <p:sp>
          <p:nvSpPr>
            <p:cNvPr id="11" name="Content Placeholder 3">
              <a:extLst>
                <a:ext uri="{FF2B5EF4-FFF2-40B4-BE49-F238E27FC236}">
                  <a16:creationId xmlns:a16="http://schemas.microsoft.com/office/drawing/2014/main" id="{DAA5A415-C268-4999-961F-263E84C574A6}"/>
                </a:ext>
              </a:extLst>
            </p:cNvPr>
            <p:cNvSpPr txBox="1">
              <a:spLocks/>
            </p:cNvSpPr>
            <p:nvPr/>
          </p:nvSpPr>
          <p:spPr>
            <a:xfrm>
              <a:off x="800815" y="2054796"/>
              <a:ext cx="4787670" cy="1867213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ctr"/>
              <a:r>
                <a:rPr lang="en-US" dirty="0"/>
                <a:t>Help w/enrollment process and questions</a:t>
              </a:r>
            </a:p>
            <a:p>
              <a:pPr marL="342900" indent="-342900" algn="ctr"/>
              <a:r>
                <a:rPr lang="en-US" dirty="0"/>
                <a:t>Qualifying Events</a:t>
              </a:r>
            </a:p>
            <a:p>
              <a:pPr marL="342900" indent="-342900" algn="ctr"/>
              <a:r>
                <a:rPr lang="en-US" dirty="0"/>
                <a:t>Annual Enrollment</a:t>
              </a:r>
            </a:p>
            <a:p>
              <a:pPr marL="342900" indent="-342900" algn="ctr"/>
              <a:r>
                <a:rPr lang="en-US" dirty="0"/>
                <a:t>Family Status Changes</a:t>
              </a:r>
            </a:p>
          </p:txBody>
        </p: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4B09FCF8-7AEE-4DA7-A3E3-105B77EAA8EF}"/>
                </a:ext>
              </a:extLst>
            </p:cNvPr>
            <p:cNvSpPr txBox="1">
              <a:spLocks/>
            </p:cNvSpPr>
            <p:nvPr/>
          </p:nvSpPr>
          <p:spPr>
            <a:xfrm>
              <a:off x="794994" y="1607993"/>
              <a:ext cx="4787670" cy="446575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</a:rPr>
                <a:t>Insurance Coordinator Role: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F773D2-6A06-43AC-90A5-104E29AE9F08}"/>
              </a:ext>
            </a:extLst>
          </p:cNvPr>
          <p:cNvGrpSpPr/>
          <p:nvPr/>
        </p:nvGrpSpPr>
        <p:grpSpPr>
          <a:xfrm>
            <a:off x="836613" y="1132115"/>
            <a:ext cx="5275580" cy="2656114"/>
            <a:chOff x="6512425" y="4013142"/>
            <a:chExt cx="4857873" cy="2144668"/>
          </a:xfrm>
        </p:grpSpPr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6F9A15FE-4208-4643-86AA-D3617C84A96E}"/>
                </a:ext>
              </a:extLst>
            </p:cNvPr>
            <p:cNvSpPr txBox="1">
              <a:spLocks/>
            </p:cNvSpPr>
            <p:nvPr/>
          </p:nvSpPr>
          <p:spPr>
            <a:xfrm>
              <a:off x="6515599" y="4013142"/>
              <a:ext cx="4854699" cy="44657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Benefits Effective Date:</a:t>
              </a:r>
            </a:p>
          </p:txBody>
        </p:sp>
        <p:sp>
          <p:nvSpPr>
            <p:cNvPr id="20" name="Content Placeholder 3">
              <a:extLst>
                <a:ext uri="{FF2B5EF4-FFF2-40B4-BE49-F238E27FC236}">
                  <a16:creationId xmlns:a16="http://schemas.microsoft.com/office/drawing/2014/main" id="{86DB9FF1-6D2A-40A4-9BA7-9A149A8E6BEB}"/>
                </a:ext>
              </a:extLst>
            </p:cNvPr>
            <p:cNvSpPr txBox="1">
              <a:spLocks/>
            </p:cNvSpPr>
            <p:nvPr/>
          </p:nvSpPr>
          <p:spPr>
            <a:xfrm>
              <a:off x="6512425" y="4459717"/>
              <a:ext cx="4854699" cy="1698093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71500" indent="-571500"/>
              <a:r>
                <a:rPr lang="en-US" sz="2600" dirty="0"/>
                <a:t>All Benefits will begin on the 1</a:t>
              </a:r>
              <a:r>
                <a:rPr lang="en-US" sz="2600" baseline="30000" dirty="0"/>
                <a:t>st</a:t>
              </a:r>
              <a:r>
                <a:rPr lang="en-US" sz="2600" dirty="0"/>
                <a:t> of the month following 30 days from your date of hire</a:t>
              </a:r>
            </a:p>
            <a:p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3E97D7-6187-4652-AB06-A1A0CC4340AF}"/>
              </a:ext>
            </a:extLst>
          </p:cNvPr>
          <p:cNvGrpSpPr/>
          <p:nvPr/>
        </p:nvGrpSpPr>
        <p:grpSpPr>
          <a:xfrm>
            <a:off x="6419930" y="1132115"/>
            <a:ext cx="5451651" cy="2656114"/>
            <a:chOff x="770246" y="4178791"/>
            <a:chExt cx="4854699" cy="2090243"/>
          </a:xfrm>
        </p:grpSpPr>
        <p:sp>
          <p:nvSpPr>
            <p:cNvPr id="30" name="Content Placeholder 3">
              <a:extLst>
                <a:ext uri="{FF2B5EF4-FFF2-40B4-BE49-F238E27FC236}">
                  <a16:creationId xmlns:a16="http://schemas.microsoft.com/office/drawing/2014/main" id="{D60AD220-2030-4EAA-AC59-0F3F6A1CAD7D}"/>
                </a:ext>
              </a:extLst>
            </p:cNvPr>
            <p:cNvSpPr txBox="1">
              <a:spLocks/>
            </p:cNvSpPr>
            <p:nvPr/>
          </p:nvSpPr>
          <p:spPr>
            <a:xfrm>
              <a:off x="770246" y="4625367"/>
              <a:ext cx="4854699" cy="1643667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prstClr val="black"/>
                  </a:solidFill>
                </a:rPr>
                <a:t>Your Insurance Coordinator will be providing your enrollment window dates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prstClr val="black"/>
                  </a:solidFill>
                </a:rPr>
                <a:t>It is important that you complete your new hire enrollment between the dates provided to avoid missing this opportunity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prstClr val="black"/>
                  </a:solidFill>
                </a:rPr>
                <a:t>Marriage Certificate and/or birth certificates for children are to be uploaded at the time of enrollment</a:t>
              </a:r>
            </a:p>
          </p:txBody>
        </p:sp>
        <p:sp>
          <p:nvSpPr>
            <p:cNvPr id="31" name="Text Placeholder 2">
              <a:extLst>
                <a:ext uri="{FF2B5EF4-FFF2-40B4-BE49-F238E27FC236}">
                  <a16:creationId xmlns:a16="http://schemas.microsoft.com/office/drawing/2014/main" id="{D28233EA-2EC1-442F-8E54-36522217A05D}"/>
                </a:ext>
              </a:extLst>
            </p:cNvPr>
            <p:cNvSpPr txBox="1">
              <a:spLocks/>
            </p:cNvSpPr>
            <p:nvPr/>
          </p:nvSpPr>
          <p:spPr>
            <a:xfrm>
              <a:off x="770246" y="4178791"/>
              <a:ext cx="4854699" cy="44657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Benefit Enrollment Window Due Date: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765F5A-7A32-41D8-99C6-7540C544080B}"/>
              </a:ext>
            </a:extLst>
          </p:cNvPr>
          <p:cNvGrpSpPr/>
          <p:nvPr/>
        </p:nvGrpSpPr>
        <p:grpSpPr>
          <a:xfrm>
            <a:off x="820419" y="4179086"/>
            <a:ext cx="5275581" cy="2313788"/>
            <a:chOff x="881716" y="4085038"/>
            <a:chExt cx="4958991" cy="2313788"/>
          </a:xfrm>
        </p:grpSpPr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4C039118-3238-431B-AD88-D70861640FF8}"/>
                </a:ext>
              </a:extLst>
            </p:cNvPr>
            <p:cNvSpPr txBox="1">
              <a:spLocks/>
            </p:cNvSpPr>
            <p:nvPr/>
          </p:nvSpPr>
          <p:spPr>
            <a:xfrm>
              <a:off x="881717" y="4085038"/>
              <a:ext cx="4958990" cy="446575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Who is my Insurance Coordinator?</a:t>
              </a:r>
            </a:p>
          </p:txBody>
        </p:sp>
        <p:sp>
          <p:nvSpPr>
            <p:cNvPr id="16" name="Content Placeholder 3">
              <a:extLst>
                <a:ext uri="{FF2B5EF4-FFF2-40B4-BE49-F238E27FC236}">
                  <a16:creationId xmlns:a16="http://schemas.microsoft.com/office/drawing/2014/main" id="{DC2AE2B4-172F-4E78-8D79-1A07E5966581}"/>
                </a:ext>
              </a:extLst>
            </p:cNvPr>
            <p:cNvSpPr txBox="1">
              <a:spLocks/>
            </p:cNvSpPr>
            <p:nvPr/>
          </p:nvSpPr>
          <p:spPr>
            <a:xfrm>
              <a:off x="881716" y="4531613"/>
              <a:ext cx="4958990" cy="1867213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2600" dirty="0"/>
                <a:t>Check with your Supervisor / Manager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2600" dirty="0"/>
                <a:t>Keep the name and ext. for your Insurance Coordinator handy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en-US" sz="2600" dirty="0"/>
            </a:p>
            <a:p>
              <a:pPr marL="0" indent="0">
                <a:buNone/>
              </a:pPr>
              <a:endParaRPr lang="en-US" sz="2600" dirty="0"/>
            </a:p>
            <a:p>
              <a:endParaRPr lang="en-US" dirty="0"/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EED27D-7C84-4309-83F0-625C1C97A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4316" y="5977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2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8A81-BE16-41BB-A3B8-84546E32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657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Medical Premium Overview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FC2BF-4243-4294-896A-CA180DC03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363788" cy="446575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Your Monthly Premium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7FD8-CD42-4878-BEB6-9B813D612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7737"/>
            <a:ext cx="5363788" cy="3575833"/>
          </a:xfrm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chemeClr val="accent1"/>
                </a:solidFill>
              </a:rPr>
              <a:t>EE Only      $  90.48 mo. /  $  45.24 per pay</a:t>
            </a:r>
          </a:p>
          <a:p>
            <a:pPr marL="0" indent="0">
              <a:buNone/>
            </a:pPr>
            <a:r>
              <a:rPr lang="en-US" sz="2300" b="1" dirty="0">
                <a:solidFill>
                  <a:schemeClr val="accent1"/>
                </a:solidFill>
              </a:rPr>
              <a:t>EE + SP	      $340.88 mo. /  $170.44 per pay</a:t>
            </a:r>
          </a:p>
          <a:p>
            <a:pPr marL="0" indent="0">
              <a:buNone/>
            </a:pPr>
            <a:r>
              <a:rPr lang="en-US" sz="2300" b="1" dirty="0">
                <a:solidFill>
                  <a:schemeClr val="accent1"/>
                </a:solidFill>
              </a:rPr>
              <a:t>EE + CH      $292.18 mo. /  $146.09 per pay</a:t>
            </a:r>
          </a:p>
          <a:p>
            <a:pPr marL="0" indent="0">
              <a:buNone/>
            </a:pPr>
            <a:r>
              <a:rPr lang="en-US" sz="2300" b="1" dirty="0">
                <a:solidFill>
                  <a:schemeClr val="accent1"/>
                </a:solidFill>
              </a:rPr>
              <a:t>EE + Family $413.56 mo. / $206.78 per pay</a:t>
            </a:r>
          </a:p>
          <a:p>
            <a:pPr marL="0" indent="0">
              <a:buNone/>
            </a:pPr>
            <a:endParaRPr lang="en-US" sz="2300" dirty="0">
              <a:solidFill>
                <a:schemeClr val="accent1"/>
              </a:solidFill>
            </a:endParaRPr>
          </a:p>
          <a:p>
            <a:r>
              <a:rPr lang="en-US" sz="2300" dirty="0"/>
              <a:t>Same premium for all Plan Levels</a:t>
            </a:r>
          </a:p>
          <a:p>
            <a:r>
              <a:rPr lang="en-US" sz="2300" dirty="0"/>
              <a:t>Premiums are pre-tax or post tax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50FC8-0E4A-4B77-803F-0A54E6A55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7514" y="1681163"/>
            <a:ext cx="4857874" cy="446575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Premium Deductions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9F875-E718-49BE-9E9F-9E6B283B4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7514" y="2135798"/>
            <a:ext cx="4857873" cy="3575833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marL="342900" indent="-342900"/>
            <a:endParaRPr lang="en-US" sz="1200" dirty="0"/>
          </a:p>
          <a:p>
            <a:r>
              <a:rPr lang="en-US" sz="2300" dirty="0"/>
              <a:t>Starts 1</a:t>
            </a:r>
            <a:r>
              <a:rPr lang="en-US" sz="2300" baseline="30000" dirty="0"/>
              <a:t>st</a:t>
            </a:r>
            <a:r>
              <a:rPr lang="en-US" sz="2300" dirty="0"/>
              <a:t> Check in Month of your Effective Date</a:t>
            </a:r>
          </a:p>
          <a:p>
            <a:r>
              <a:rPr lang="en-US" sz="2300" dirty="0"/>
              <a:t>Bi-weekly Deductions for a total of 24 Pay Periods in a year for benefits only</a:t>
            </a:r>
          </a:p>
          <a:p>
            <a:r>
              <a:rPr lang="en-US" sz="2300" dirty="0"/>
              <a:t>No deduction taken on last pay period on any months with 3 pay periods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39DCBA-2D92-E2A2-8B79-D545A970B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408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8A81-BE16-41BB-A3B8-84546E32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6579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Levels of Reimbursement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FC2BF-4243-4294-896A-CA180DC03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970" y="1681162"/>
            <a:ext cx="4966518" cy="446575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In-Network ULTIMATE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7FD8-CD42-4878-BEB6-9B813D612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7970" y="2135798"/>
            <a:ext cx="4966516" cy="1998880"/>
          </a:xfrm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1900" dirty="0"/>
              <a:t>All family members who are tobacco free</a:t>
            </a:r>
          </a:p>
          <a:p>
            <a:r>
              <a:rPr lang="en-US" sz="1900" dirty="0"/>
              <a:t>No Deductible</a:t>
            </a:r>
          </a:p>
          <a:p>
            <a:r>
              <a:rPr lang="en-US" sz="1900" dirty="0"/>
              <a:t>No Coinsurance</a:t>
            </a:r>
          </a:p>
          <a:p>
            <a:r>
              <a:rPr lang="en-US" sz="1900" dirty="0"/>
              <a:t>$25 copay for office visits</a:t>
            </a:r>
          </a:p>
          <a:p>
            <a:r>
              <a:rPr lang="en-US" sz="1900" dirty="0"/>
              <a:t>Hospitalization covered at 100%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50FC8-0E4A-4B77-803F-0A54E6A55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7514" y="1681163"/>
            <a:ext cx="4966516" cy="446575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In-Network BEST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9F875-E718-49BE-9E9F-9E6B283B4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7514" y="2135798"/>
            <a:ext cx="4966516" cy="1998880"/>
          </a:xfrm>
          <a:ln>
            <a:solidFill>
              <a:schemeClr val="accent2"/>
            </a:solidFill>
          </a:ln>
        </p:spPr>
        <p:txBody>
          <a:bodyPr>
            <a:noAutofit/>
          </a:bodyPr>
          <a:lstStyle/>
          <a:p>
            <a:r>
              <a:rPr lang="en-US" sz="1900" dirty="0"/>
              <a:t>All family members who use tobacco products (E-Cig, Cigars, Cigarettes, Chewing Tobacco, Tobacco Cessation Aids)</a:t>
            </a:r>
          </a:p>
          <a:p>
            <a:r>
              <a:rPr lang="en-US" sz="1900" dirty="0"/>
              <a:t>$250 Deductible</a:t>
            </a:r>
          </a:p>
          <a:p>
            <a:r>
              <a:rPr lang="en-US" sz="1900" dirty="0"/>
              <a:t>20% Coinsurance</a:t>
            </a:r>
          </a:p>
          <a:p>
            <a:r>
              <a:rPr lang="en-US" sz="1900" dirty="0"/>
              <a:t>$250 Deductible for Hospitalization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EFC16DA-E593-4B38-BF0C-4784D6F9CD9B}"/>
              </a:ext>
            </a:extLst>
          </p:cNvPr>
          <p:cNvSpPr txBox="1">
            <a:spLocks/>
          </p:cNvSpPr>
          <p:nvPr/>
        </p:nvSpPr>
        <p:spPr>
          <a:xfrm>
            <a:off x="3667710" y="5062217"/>
            <a:ext cx="5129121" cy="139340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00" dirty="0"/>
          </a:p>
          <a:p>
            <a:r>
              <a:rPr lang="en-US" sz="2700" dirty="0"/>
              <a:t>Preventative Wellness Visits covered at 100%​</a:t>
            </a:r>
          </a:p>
          <a:p>
            <a:r>
              <a:rPr lang="en-US" sz="2700" dirty="0"/>
              <a:t>$25 copay for Teledoc visits​ - For Acute Care</a:t>
            </a:r>
          </a:p>
          <a:p>
            <a:r>
              <a:rPr lang="en-US" sz="2700" dirty="0"/>
              <a:t>Preventive Dental Benefits built into Medical Plan for Children &lt; 19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60D94B-B21A-47B6-A132-4A645A8E41BB}"/>
              </a:ext>
            </a:extLst>
          </p:cNvPr>
          <p:cNvSpPr txBox="1">
            <a:spLocks/>
          </p:cNvSpPr>
          <p:nvPr/>
        </p:nvSpPr>
        <p:spPr>
          <a:xfrm>
            <a:off x="3667710" y="4244694"/>
            <a:ext cx="5129121" cy="4465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SAME Coverage for Both Plan Levels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3E05F-E510-4EEC-B5AE-4930F03F729F}"/>
              </a:ext>
            </a:extLst>
          </p:cNvPr>
          <p:cNvSpPr txBox="1"/>
          <p:nvPr/>
        </p:nvSpPr>
        <p:spPr>
          <a:xfrm>
            <a:off x="3667710" y="4696287"/>
            <a:ext cx="5129121" cy="3659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Network:  Aetna Choice POSII Open Access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85944C-2234-4E4F-B97B-044FD4C287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80.11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3396" y="6230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2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38A81-BE16-41BB-A3B8-84546E32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Pharmacy  Benefits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2542771-878E-46BA-8B16-ED0C53A1F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74" y="2706306"/>
            <a:ext cx="11139846" cy="292421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129867-92F6-4384-B2E1-6C6E0FA6C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4411" y="62484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393B30-0BAC-4AB9-9BA4-D80F6F1943AF}"/>
              </a:ext>
            </a:extLst>
          </p:cNvPr>
          <p:cNvSpPr txBox="1"/>
          <p:nvPr/>
        </p:nvSpPr>
        <p:spPr>
          <a:xfrm>
            <a:off x="346001" y="5676373"/>
            <a:ext cx="114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For Prescription Questions Please Contact:</a:t>
            </a:r>
          </a:p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Vanessa Renee X.6418</a:t>
            </a:r>
          </a:p>
        </p:txBody>
      </p:sp>
    </p:spTree>
    <p:extLst>
      <p:ext uri="{BB962C8B-B14F-4D97-AF65-F5344CB8AC3E}">
        <p14:creationId xmlns:p14="http://schemas.microsoft.com/office/powerpoint/2010/main" val="38851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5282</TotalTime>
  <Words>1503</Words>
  <Application>Microsoft Office PowerPoint</Application>
  <PresentationFormat>Widescreen</PresentationFormat>
  <Paragraphs>289</Paragraphs>
  <Slides>18</Slides>
  <Notes>11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PowerPoint Presentation</vt:lpstr>
      <vt:lpstr>Employee Health Benefits</vt:lpstr>
      <vt:lpstr>Benefits Summary Available to all benefits eligible employees (30+ hrs per wk)</vt:lpstr>
      <vt:lpstr>Self Insured</vt:lpstr>
      <vt:lpstr>Our Medical Plan is a PPO Plan which means:</vt:lpstr>
      <vt:lpstr>IMPORTANT DATES </vt:lpstr>
      <vt:lpstr>Medical Premium Overview </vt:lpstr>
      <vt:lpstr>Levels of Reimbursement </vt:lpstr>
      <vt:lpstr>Pharmacy  Benefits</vt:lpstr>
      <vt:lpstr>                             Dental Plan                     Network:  Aetna Dental PPO/PDN</vt:lpstr>
      <vt:lpstr>Vision Benefit Options  </vt:lpstr>
      <vt:lpstr>                         Life Insurance</vt:lpstr>
      <vt:lpstr>Short &amp; Long-Term Disability  </vt:lpstr>
      <vt:lpstr>Flex Spending Accounts (FSA)  </vt:lpstr>
      <vt:lpstr>ELIGIBILITY and LIFE EVENTS</vt:lpstr>
      <vt:lpstr>Insurance Cards  </vt:lpstr>
      <vt:lpstr>Deferred Compensation </vt:lpstr>
      <vt:lpstr>Employee Health Benefits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Fritz</dc:creator>
  <cp:lastModifiedBy>Marcia Polese</cp:lastModifiedBy>
  <cp:revision>285</cp:revision>
  <dcterms:created xsi:type="dcterms:W3CDTF">2019-05-07T12:23:17Z</dcterms:created>
  <dcterms:modified xsi:type="dcterms:W3CDTF">2022-12-05T19:08:47Z</dcterms:modified>
</cp:coreProperties>
</file>